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charts/chart1.xml" ContentType="application/vnd.openxmlformats-officedocument.drawingml.char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57" r:id="rId2"/>
    <p:sldId id="256" r:id="rId3"/>
    <p:sldId id="258" r:id="rId4"/>
    <p:sldId id="259" r:id="rId5"/>
    <p:sldId id="261" r:id="rId6"/>
    <p:sldId id="262" r:id="rId7"/>
    <p:sldId id="260" r:id="rId8"/>
    <p:sldId id="263" r:id="rId9"/>
    <p:sldId id="264" r:id="rId10"/>
    <p:sldId id="267" r:id="rId11"/>
    <p:sldId id="265" r:id="rId12"/>
    <p:sldId id="268" r:id="rId13"/>
    <p:sldId id="271" r:id="rId14"/>
    <p:sldId id="272" r:id="rId15"/>
    <p:sldId id="273" r:id="rId16"/>
    <p:sldId id="266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FF"/>
    <a:srgbClr val="CCFFCC"/>
    <a:srgbClr val="66FFFF"/>
    <a:srgbClr val="0099CC"/>
    <a:srgbClr val="FF6600"/>
    <a:srgbClr val="969696"/>
    <a:srgbClr val="525051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550" autoAdjust="0"/>
    <p:restoredTop sz="94660"/>
  </p:normalViewPr>
  <p:slideViewPr>
    <p:cSldViewPr>
      <p:cViewPr>
        <p:scale>
          <a:sx n="90" d="100"/>
          <a:sy n="90" d="100"/>
        </p:scale>
        <p:origin x="-87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b="0">
                <a:latin typeface="Times New Roman" pitchFamily="18" charset="0"/>
                <a:cs typeface="Times New Roman" pitchFamily="18" charset="0"/>
              </a:defRPr>
            </a:pPr>
            <a:r>
              <a:rPr lang="ru-RU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Аттестация</a:t>
            </a:r>
            <a:r>
              <a:rPr lang="ru-RU" b="1" baseline="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педагогических кадров </a:t>
            </a:r>
            <a:endParaRPr lang="ru-RU" b="1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c:rich>
      </c:tx>
      <c:layout/>
      <c:overlay val="0"/>
    </c:title>
    <c:autoTitleDeleted val="0"/>
    <c:view3D>
      <c:rotX val="15"/>
      <c:rotY val="20"/>
      <c:depthPercent val="100"/>
      <c:rAngAx val="1"/>
    </c:view3D>
    <c:floor>
      <c:thickness val="0"/>
    </c:floor>
    <c:sideWall>
      <c:thickness val="0"/>
      <c:spPr>
        <a:ln>
          <a:solidFill>
            <a:srgbClr val="FFFF66"/>
          </a:solidFill>
        </a:ln>
      </c:spPr>
    </c:sideWall>
    <c:backWall>
      <c:thickness val="0"/>
      <c:spPr>
        <a:ln>
          <a:solidFill>
            <a:srgbClr val="FFFF66"/>
          </a:solidFill>
        </a:ln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всего педагогов</c:v>
                </c:pt>
              </c:strCache>
            </c:strRef>
          </c:tx>
          <c:invertIfNegative val="0"/>
          <c:cat>
            <c:strRef>
              <c:f>Лист1!$A$2:$A$5</c:f>
              <c:strCache>
                <c:ptCount val="4"/>
                <c:pt idx="1">
                  <c:v>2014-2015</c:v>
                </c:pt>
                <c:pt idx="2">
                  <c:v>2015-2016</c:v>
                </c:pt>
                <c:pt idx="3">
                  <c:v>2016-2017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1">
                  <c:v>15</c:v>
                </c:pt>
                <c:pt idx="2">
                  <c:v>15</c:v>
                </c:pt>
                <c:pt idx="3">
                  <c:v>14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аттестовано на категорию</c:v>
                </c:pt>
              </c:strCache>
            </c:strRef>
          </c:tx>
          <c:invertIfNegative val="0"/>
          <c:cat>
            <c:strRef>
              <c:f>Лист1!$A$2:$A$5</c:f>
              <c:strCache>
                <c:ptCount val="4"/>
                <c:pt idx="1">
                  <c:v>2014-2015</c:v>
                </c:pt>
                <c:pt idx="2">
                  <c:v>2015-2016</c:v>
                </c:pt>
                <c:pt idx="3">
                  <c:v>2016-2017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1">
                  <c:v>10</c:v>
                </c:pt>
                <c:pt idx="2">
                  <c:v>11</c:v>
                </c:pt>
                <c:pt idx="3">
                  <c:v>11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аттестовано на соответствие</c:v>
                </c:pt>
              </c:strCache>
            </c:strRef>
          </c:tx>
          <c:invertIfNegative val="0"/>
          <c:cat>
            <c:strRef>
              <c:f>Лист1!$A$2:$A$5</c:f>
              <c:strCache>
                <c:ptCount val="4"/>
                <c:pt idx="1">
                  <c:v>2014-2015</c:v>
                </c:pt>
                <c:pt idx="2">
                  <c:v>2015-2016</c:v>
                </c:pt>
                <c:pt idx="3">
                  <c:v>2016-2017</c:v>
                </c:pt>
              </c:strCache>
            </c:strRef>
          </c:cat>
          <c:val>
            <c:numRef>
              <c:f>Лист1!$D$2:$D$5</c:f>
              <c:numCache>
                <c:formatCode>General</c:formatCode>
                <c:ptCount val="4"/>
                <c:pt idx="1">
                  <c:v>0</c:v>
                </c:pt>
                <c:pt idx="2">
                  <c:v>1</c:v>
                </c:pt>
                <c:pt idx="3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52509696"/>
        <c:axId val="52523776"/>
        <c:axId val="0"/>
      </c:bar3DChart>
      <c:catAx>
        <c:axId val="525096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52523776"/>
        <c:crosses val="autoZero"/>
        <c:auto val="1"/>
        <c:lblAlgn val="ctr"/>
        <c:lblOffset val="100"/>
        <c:noMultiLvlLbl val="0"/>
      </c:catAx>
      <c:valAx>
        <c:axId val="52523776"/>
        <c:scaling>
          <c:orientation val="minMax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spPr>
          <a:ln>
            <a:solidFill>
              <a:srgbClr val="7030A0"/>
            </a:solidFill>
          </a:ln>
        </c:spPr>
        <c:crossAx val="52509696"/>
        <c:crosses val="autoZero"/>
        <c:crossBetween val="between"/>
      </c:valAx>
      <c:spPr>
        <a:noFill/>
        <a:ln w="19166">
          <a:noFill/>
        </a:ln>
      </c:spPr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93BE1D-1766-4FD4-8CA2-E03703A6BEB3}" type="datetimeFigureOut">
              <a:rPr lang="ru-RU" smtClean="0"/>
              <a:t>26.10.2017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A3DCFA-5B11-4C2C-8DB6-2BB35EAF5D6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444687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15DEAA-EC3D-484D-BFC9-9F200B4AD301}" type="datetimeFigureOut">
              <a:rPr lang="ru-RU" smtClean="0"/>
              <a:t>26.10.2017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CF5613-8B2E-4309-BDA2-1236DF8457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563345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CF5613-8B2E-4309-BDA2-1236DF845794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812011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CF5613-8B2E-4309-BDA2-1236DF845794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543001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CF5613-8B2E-4309-BDA2-1236DF845794}" type="slidenum">
              <a:rPr lang="ru-RU" smtClean="0"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240278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CF5613-8B2E-4309-BDA2-1236DF845794}" type="slidenum">
              <a:rPr lang="ru-RU" smtClean="0"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627687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CF5613-8B2E-4309-BDA2-1236DF845794}" type="slidenum">
              <a:rPr lang="ru-RU" smtClean="0"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914037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CF5613-8B2E-4309-BDA2-1236DF845794}" type="slidenum">
              <a:rPr lang="ru-RU" smtClean="0"/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693908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CF5613-8B2E-4309-BDA2-1236DF845794}" type="slidenum">
              <a:rPr lang="ru-RU" smtClean="0"/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5750992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CF5613-8B2E-4309-BDA2-1236DF845794}" type="slidenum">
              <a:rPr lang="ru-RU" smtClean="0"/>
              <a:t>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27271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CF5613-8B2E-4309-BDA2-1236DF845794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169351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CF5613-8B2E-4309-BDA2-1236DF845794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72098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CF5613-8B2E-4309-BDA2-1236DF845794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721316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CF5613-8B2E-4309-BDA2-1236DF845794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981927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CF5613-8B2E-4309-BDA2-1236DF845794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220315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CF5613-8B2E-4309-BDA2-1236DF845794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114582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CF5613-8B2E-4309-BDA2-1236DF845794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3327260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CF5613-8B2E-4309-BDA2-1236DF845794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34219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8F953-69A9-476C-98C3-E51A3E7F5B6D}" type="datetime1">
              <a:rPr lang="ru-RU" smtClean="0"/>
              <a:t>26.10.2017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592EF-E12F-4A87-9101-3F5322E09AF2}" type="datetime1">
              <a:rPr lang="ru-RU" smtClean="0"/>
              <a:t>26.10.2017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DEB5A-60A9-4A25-AC7E-4328DDA30936}" type="datetime1">
              <a:rPr lang="ru-RU" smtClean="0"/>
              <a:t>26.10.2017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A3FBD-5801-438A-A44F-A4309F9A8121}" type="datetime1">
              <a:rPr lang="ru-RU" smtClean="0"/>
              <a:t>26.10.2017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131DD-AD56-4000-9B19-D5ACEF7CC96C}" type="datetime1">
              <a:rPr lang="ru-RU" smtClean="0"/>
              <a:t>26.10.2017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9CE27-F044-4DC0-B4FF-2366A7EE2BB1}" type="datetime1">
              <a:rPr lang="ru-RU" smtClean="0"/>
              <a:t>26.10.2017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D59C8-4A4C-4DC7-92E8-038DC6A382EF}" type="datetime1">
              <a:rPr lang="ru-RU" smtClean="0"/>
              <a:t>26.10.2017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C385D-6C3B-4CA2-B000-F39B9D38350A}" type="datetime1">
              <a:rPr lang="ru-RU" smtClean="0"/>
              <a:t>26.10.2017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56A2F-A8F5-4564-8D62-B62D0D142FF6}" type="datetime1">
              <a:rPr lang="ru-RU" smtClean="0"/>
              <a:t>26.10.2017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BB09F-E109-4D37-BE19-E7BB4CB5E5ED}" type="datetime1">
              <a:rPr lang="ru-RU" smtClean="0"/>
              <a:t>26.10.2017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E01FF-A19D-40ED-AA7F-F422E3EFEC2B}" type="datetime1">
              <a:rPr lang="ru-RU" smtClean="0"/>
              <a:t>26.10.2017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76000"/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C1DC1C-00CE-44D0-8A06-F2C8475AF230}" type="datetime1">
              <a:rPr lang="ru-RU" smtClean="0"/>
              <a:t>26.10.2017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188640"/>
            <a:ext cx="8424936" cy="483209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4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СИСТЕМА РАБОТЫ </a:t>
            </a:r>
          </a:p>
          <a:p>
            <a:pPr algn="ctr"/>
            <a:r>
              <a:rPr lang="ru-RU" sz="4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СТАРШЕГО ВОСПИТАТЕЛЯ</a:t>
            </a:r>
          </a:p>
          <a:p>
            <a:pPr algn="ctr"/>
            <a:r>
              <a:rPr lang="ru-RU" sz="4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ПО ПОВЫШЕНИЮ</a:t>
            </a:r>
          </a:p>
          <a:p>
            <a:pPr algn="ctr"/>
            <a:r>
              <a:rPr lang="ru-RU" sz="4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ПРОФЕССИОНАЛЬНОГО </a:t>
            </a:r>
          </a:p>
          <a:p>
            <a:pPr algn="ctr"/>
            <a:r>
              <a:rPr lang="ru-RU" sz="4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УРОВНЯ ПЕДАГОГОВ</a:t>
            </a:r>
          </a:p>
          <a:p>
            <a:pPr algn="ctr"/>
            <a:r>
              <a:rPr lang="ru-RU" sz="4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В МЕЖАТТЕСТАЦИОННЫЙ </a:t>
            </a:r>
          </a:p>
          <a:p>
            <a:pPr algn="ctr"/>
            <a:r>
              <a:rPr lang="ru-RU" sz="4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ПЕРИОД</a:t>
            </a:r>
            <a:endParaRPr lang="ru-RU" sz="4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592240" y="5157192"/>
            <a:ext cx="554461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С.В. Максимова, старший воспитатель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МАДОУ «Детский сад № 147 комбинированного вида с татарским языком воспитания и обучения» 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Кировского района г. Казани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(2 здание по ул. Аксакова, 25а)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84616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577779" y="260648"/>
            <a:ext cx="8032392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Индивидуальный маршрут профессионального </a:t>
            </a:r>
          </a:p>
          <a:p>
            <a:pPr algn="ctr"/>
            <a:r>
              <a:rPr lang="ru-RU" sz="28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развития педагога (самообразование)</a:t>
            </a:r>
            <a:endParaRPr lang="ru-RU" sz="2800" dirty="0">
              <a:solidFill>
                <a:srgbClr val="7030A0"/>
              </a:solidFill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7284966"/>
              </p:ext>
            </p:extLst>
          </p:nvPr>
        </p:nvGraphicFramePr>
        <p:xfrm>
          <a:off x="577779" y="1214755"/>
          <a:ext cx="8052703" cy="481965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1610430"/>
                <a:gridCol w="1577328"/>
                <a:gridCol w="1643533"/>
                <a:gridCol w="1610430"/>
                <a:gridCol w="1610982"/>
              </a:tblGrid>
              <a:tr h="18604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dirty="0">
                          <a:effectLst/>
                        </a:rPr>
                        <a:t>2016-2017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893" marR="6089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effectLst/>
                        </a:rPr>
                        <a:t>2017-2018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893" marR="6089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effectLst/>
                        </a:rPr>
                        <a:t>2018-2019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893" marR="6089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effectLst/>
                        </a:rPr>
                        <a:t>2019-2020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893" marR="6089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effectLst/>
                        </a:rPr>
                        <a:t>2020-2021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893" marR="60893" marT="0" marB="0"/>
                </a:tc>
              </a:tr>
              <a:tr h="427913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1. Составление плана работы по самообразованию на тему: «Формирование навыков здорового образа жизни у воспитанников».                                    2. Изучение нормативно – правовых документов и литературы по данной теме.  </a:t>
                      </a:r>
                      <a:endParaRPr lang="ru-RU" sz="10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</a:rPr>
                        <a:t>3. </a:t>
                      </a:r>
                      <a:r>
                        <a:rPr lang="ru-RU" sz="1100" dirty="0">
                          <a:effectLst/>
                        </a:rPr>
                        <a:t>Посещение </a:t>
                      </a:r>
                      <a:r>
                        <a:rPr lang="ru-RU" sz="1100" dirty="0" smtClean="0">
                          <a:effectLst/>
                        </a:rPr>
                        <a:t>м/о, семинаров, </a:t>
                      </a:r>
                      <a:r>
                        <a:rPr lang="ru-RU" sz="1100" dirty="0" err="1" smtClean="0">
                          <a:effectLst/>
                        </a:rPr>
                        <a:t>вебинаров</a:t>
                      </a:r>
                      <a:r>
                        <a:rPr lang="ru-RU" sz="1100" dirty="0" smtClean="0">
                          <a:effectLst/>
                        </a:rPr>
                        <a:t>.                           </a:t>
                      </a:r>
                      <a:endParaRPr lang="ru-RU" sz="10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</a:rPr>
                        <a:t>4.Оборудование </a:t>
                      </a:r>
                      <a:r>
                        <a:rPr lang="ru-RU" sz="1100" dirty="0">
                          <a:effectLst/>
                        </a:rPr>
                        <a:t>спортивной зоны (атрибуты, оборудование для спортивных упражнений и игр). </a:t>
                      </a:r>
                      <a:endParaRPr lang="ru-RU" sz="10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893" marR="6089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100" dirty="0">
                          <a:effectLst/>
                        </a:rPr>
                        <a:t>1. Изучение методической, педагогической и предметной литературы с целью освоения новыми методиками и технологиями по </a:t>
                      </a:r>
                      <a:r>
                        <a:rPr lang="ru-RU" sz="1100" dirty="0" err="1">
                          <a:effectLst/>
                        </a:rPr>
                        <a:t>здоровьесбережению</a:t>
                      </a:r>
                      <a:r>
                        <a:rPr lang="ru-RU" sz="1100" dirty="0">
                          <a:effectLst/>
                        </a:rPr>
                        <a:t> в соответствии с ФГОС</a:t>
                      </a:r>
                      <a:endParaRPr lang="ru-RU" sz="10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100" dirty="0">
                          <a:effectLst/>
                        </a:rPr>
                        <a:t>2. Пополнение творческой лаборатории.</a:t>
                      </a:r>
                      <a:endParaRPr lang="ru-RU" sz="10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100" dirty="0">
                          <a:effectLst/>
                        </a:rPr>
                        <a:t>3. Оформление консультаций для родителей.                            4. Выступление на </a:t>
                      </a:r>
                      <a:r>
                        <a:rPr lang="ru-RU" sz="1100" dirty="0" smtClean="0">
                          <a:effectLst/>
                        </a:rPr>
                        <a:t>педагогическом совете</a:t>
                      </a:r>
                      <a:r>
                        <a:rPr lang="ru-RU" sz="1100" dirty="0">
                          <a:effectLst/>
                        </a:rPr>
                        <a:t>.                 </a:t>
                      </a:r>
                      <a:endParaRPr lang="ru-RU" sz="10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100" dirty="0">
                          <a:effectLst/>
                        </a:rPr>
                        <a:t>5. Подбор памяток для родителей.  </a:t>
                      </a:r>
                      <a:endParaRPr lang="ru-RU" sz="1100" dirty="0" smtClean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100" dirty="0" smtClean="0">
                          <a:effectLst/>
                        </a:rPr>
                        <a:t>6. Участие в конкурсах различного уровня.                        </a:t>
                      </a:r>
                      <a:endParaRPr lang="ru-RU" sz="10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0893" marR="6089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100" dirty="0">
                          <a:effectLst/>
                        </a:rPr>
                        <a:t>1. </a:t>
                      </a:r>
                      <a:r>
                        <a:rPr lang="ru-RU" sz="1100" dirty="0" smtClean="0">
                          <a:effectLst/>
                        </a:rPr>
                        <a:t>Посещение, участие</a:t>
                      </a:r>
                      <a:r>
                        <a:rPr lang="ru-RU" sz="1100" baseline="0" dirty="0" smtClean="0">
                          <a:effectLst/>
                        </a:rPr>
                        <a:t> </a:t>
                      </a:r>
                      <a:r>
                        <a:rPr lang="ru-RU" sz="1100" dirty="0" smtClean="0">
                          <a:effectLst/>
                        </a:rPr>
                        <a:t> м/о, семинаров, </a:t>
                      </a:r>
                      <a:r>
                        <a:rPr lang="ru-RU" sz="1100" dirty="0" err="1" smtClean="0">
                          <a:effectLst/>
                        </a:rPr>
                        <a:t>вебинаров</a:t>
                      </a:r>
                      <a:r>
                        <a:rPr lang="ru-RU" sz="1100" dirty="0" smtClean="0">
                          <a:effectLst/>
                        </a:rPr>
                        <a:t>.                                                   2</a:t>
                      </a:r>
                      <a:r>
                        <a:rPr lang="ru-RU" sz="1100" dirty="0">
                          <a:effectLst/>
                        </a:rPr>
                        <a:t>. Консультации  для родителей.                               3. Внедрение </a:t>
                      </a:r>
                      <a:r>
                        <a:rPr lang="ru-RU" sz="1100" dirty="0" err="1">
                          <a:effectLst/>
                        </a:rPr>
                        <a:t>здоровьесберегающих</a:t>
                      </a:r>
                      <a:r>
                        <a:rPr lang="ru-RU" sz="1100" dirty="0">
                          <a:effectLst/>
                        </a:rPr>
                        <a:t> технологий в </a:t>
                      </a:r>
                      <a:r>
                        <a:rPr lang="ru-RU" sz="1100" dirty="0" smtClean="0">
                          <a:effectLst/>
                        </a:rPr>
                        <a:t>ООД</a:t>
                      </a:r>
                      <a:r>
                        <a:rPr lang="ru-RU" sz="1100" dirty="0">
                          <a:effectLst/>
                        </a:rPr>
                        <a:t>.                  4. Изучение новинок методической литературы.</a:t>
                      </a:r>
                      <a:endParaRPr lang="ru-RU" sz="10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100" dirty="0">
                          <a:effectLst/>
                        </a:rPr>
                        <a:t>5. Прохождение курсов повышения квалификации </a:t>
                      </a:r>
                      <a:endParaRPr lang="ru-RU" sz="10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100" dirty="0">
                          <a:effectLst/>
                        </a:rPr>
                        <a:t>6. Разработка упражнений, атрибутов  по закаливанию</a:t>
                      </a:r>
                      <a:r>
                        <a:rPr lang="ru-RU" sz="1100" dirty="0" smtClean="0">
                          <a:effectLst/>
                        </a:rPr>
                        <a:t>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 smtClean="0">
                          <a:effectLst/>
                        </a:rPr>
                        <a:t>7. Обмен</a:t>
                      </a:r>
                      <a:r>
                        <a:rPr lang="ru-RU" sz="1100" baseline="0" dirty="0" smtClean="0">
                          <a:effectLst/>
                        </a:rPr>
                        <a:t> опытом в СМИ.</a:t>
                      </a:r>
                      <a:endParaRPr lang="ru-RU" sz="1100" dirty="0" smtClean="0">
                        <a:effectLst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 smtClean="0">
                          <a:effectLst/>
                        </a:rPr>
                        <a:t>8. </a:t>
                      </a:r>
                      <a:r>
                        <a:rPr lang="ru-RU" sz="1000" dirty="0" smtClean="0">
                          <a:effectLst/>
                        </a:rPr>
                        <a:t> Участие в конкурсах различного уровня</a:t>
                      </a:r>
                      <a:endParaRPr lang="ru-RU" sz="10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0893" marR="6089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100" dirty="0">
                          <a:effectLst/>
                        </a:rPr>
                        <a:t> </a:t>
                      </a:r>
                      <a:r>
                        <a:rPr lang="ru-RU" sz="1100" dirty="0" smtClean="0">
                          <a:effectLst/>
                        </a:rPr>
                        <a:t>1. Выступления </a:t>
                      </a:r>
                      <a:r>
                        <a:rPr lang="ru-RU" sz="1100" dirty="0">
                          <a:effectLst/>
                        </a:rPr>
                        <a:t>на </a:t>
                      </a:r>
                      <a:r>
                        <a:rPr lang="ru-RU" sz="1100" dirty="0" smtClean="0">
                          <a:effectLst/>
                        </a:rPr>
                        <a:t>педагогических советах, м/о, семинарах.                       </a:t>
                      </a:r>
                    </a:p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100" dirty="0" smtClean="0">
                          <a:effectLst/>
                        </a:rPr>
                        <a:t>2</a:t>
                      </a:r>
                      <a:r>
                        <a:rPr lang="ru-RU" sz="1100" dirty="0">
                          <a:effectLst/>
                        </a:rPr>
                        <a:t>. </a:t>
                      </a:r>
                      <a:r>
                        <a:rPr lang="ru-RU" sz="1100" dirty="0" smtClean="0">
                          <a:effectLst/>
                        </a:rPr>
                        <a:t>Посещение М/О.                          </a:t>
                      </a:r>
                      <a:r>
                        <a:rPr lang="ru-RU" sz="1100" dirty="0">
                          <a:effectLst/>
                        </a:rPr>
                        <a:t>3. Создание информаций для родителей в виде буклетов, папок.                     4. Взаимодействие с семьями - </a:t>
                      </a:r>
                      <a:r>
                        <a:rPr lang="ru-RU" sz="1100" dirty="0" smtClean="0">
                          <a:effectLst/>
                        </a:rPr>
                        <a:t>обогащение </a:t>
                      </a:r>
                      <a:r>
                        <a:rPr lang="ru-RU" sz="1100" dirty="0">
                          <a:effectLst/>
                        </a:rPr>
                        <a:t>информационных стендов </a:t>
                      </a:r>
                      <a:r>
                        <a:rPr lang="ru-RU" sz="1100" dirty="0" smtClean="0">
                          <a:effectLst/>
                        </a:rPr>
                        <a:t>группы, сайта </a:t>
                      </a:r>
                      <a:r>
                        <a:rPr lang="ru-RU" sz="1100" dirty="0">
                          <a:effectLst/>
                        </a:rPr>
                        <a:t>для родителей.             </a:t>
                      </a:r>
                      <a:endParaRPr lang="ru-RU" sz="1100" dirty="0" smtClean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100" dirty="0" smtClean="0">
                          <a:effectLst/>
                        </a:rPr>
                        <a:t> </a:t>
                      </a:r>
                      <a:r>
                        <a:rPr lang="ru-RU" sz="1100" dirty="0">
                          <a:effectLst/>
                        </a:rPr>
                        <a:t>5. Подготовка и проведение совместных мероприятий и праздников.</a:t>
                      </a:r>
                      <a:endParaRPr lang="ru-RU" sz="10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100" dirty="0">
                          <a:effectLst/>
                        </a:rPr>
                        <a:t>6. Разработка методических пособий по применению инновационных методов приобщения дошкольников к  ЗОЖ.                                           </a:t>
                      </a:r>
                      <a:endParaRPr lang="ru-RU" sz="10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0893" marR="6089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100" dirty="0" smtClean="0">
                          <a:effectLst/>
                        </a:rPr>
                        <a:t>1. Посещение </a:t>
                      </a:r>
                      <a:r>
                        <a:rPr lang="ru-RU" sz="1100" dirty="0" smtClean="0">
                          <a:effectLst/>
                        </a:rPr>
                        <a:t>м/о, семинаров.                          </a:t>
                      </a:r>
                      <a:r>
                        <a:rPr lang="ru-RU" sz="1100" dirty="0">
                          <a:effectLst/>
                        </a:rPr>
                        <a:t>2.Участие </a:t>
                      </a:r>
                      <a:r>
                        <a:rPr lang="ru-RU" sz="1100" dirty="0" smtClean="0">
                          <a:effectLst/>
                        </a:rPr>
                        <a:t>в конкурсах различного уровня.                          </a:t>
                      </a:r>
                      <a:r>
                        <a:rPr lang="ru-RU" sz="1100" dirty="0">
                          <a:effectLst/>
                        </a:rPr>
                        <a:t>3.Консультации для воспитателей «Организация проведения прогулок для формирования здорового образа жизни».                4.Подготовка и участие воспитанников в детских смотрах и </a:t>
                      </a:r>
                      <a:r>
                        <a:rPr lang="ru-RU" sz="1100" dirty="0" smtClean="0">
                          <a:effectLst/>
                        </a:rPr>
                        <a:t>конкурсах ДОУ, района, города</a:t>
                      </a:r>
                      <a:r>
                        <a:rPr lang="ru-RU" sz="1100" dirty="0" smtClean="0">
                          <a:effectLst/>
                        </a:rPr>
                        <a:t>.</a:t>
                      </a:r>
                    </a:p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100" dirty="0" smtClean="0">
                          <a:effectLst/>
                        </a:rPr>
                        <a:t>5. Разработка  </a:t>
                      </a:r>
                      <a:r>
                        <a:rPr lang="ru-RU" sz="1100" dirty="0" smtClean="0">
                          <a:effectLst/>
                        </a:rPr>
                        <a:t>программы </a:t>
                      </a:r>
                      <a:r>
                        <a:rPr lang="ru-RU" sz="1100" dirty="0">
                          <a:effectLst/>
                        </a:rPr>
                        <a:t>по </a:t>
                      </a:r>
                      <a:r>
                        <a:rPr lang="ru-RU" sz="1100" dirty="0" err="1">
                          <a:effectLst/>
                        </a:rPr>
                        <a:t>здоровьесберегающим</a:t>
                      </a:r>
                      <a:r>
                        <a:rPr lang="ru-RU" sz="1100" dirty="0">
                          <a:effectLst/>
                        </a:rPr>
                        <a:t> технологиям.                                 </a:t>
                      </a:r>
                      <a:endParaRPr lang="ru-RU" sz="10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0893" marR="60893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409536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одержимое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31108994"/>
              </p:ext>
            </p:extLst>
          </p:nvPr>
        </p:nvGraphicFramePr>
        <p:xfrm>
          <a:off x="142875" y="1071563"/>
          <a:ext cx="8715375" cy="4643438"/>
        </p:xfrm>
        <a:graphic>
          <a:graphicData uri="http://schemas.openxmlformats.org/drawingml/2006/table">
            <a:tbl>
              <a:tblPr/>
              <a:tblGrid>
                <a:gridCol w="1928813"/>
                <a:gridCol w="2168525"/>
                <a:gridCol w="2085975"/>
                <a:gridCol w="2532062"/>
              </a:tblGrid>
              <a:tr h="754063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4116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Этапы </a:t>
                      </a:r>
                    </a:p>
                  </a:txBody>
                  <a:tcPr marL="28575" marR="28575" marT="28575" marB="2857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4116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Цель </a:t>
                      </a:r>
                    </a:p>
                  </a:txBody>
                  <a:tcPr marL="28575" marR="28575" marT="28575" marB="2857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4116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Задачи </a:t>
                      </a:r>
                    </a:p>
                  </a:txBody>
                  <a:tcPr marL="28575" marR="28575" marT="28575" marB="2857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4116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Формы и методы работы</a:t>
                      </a:r>
                    </a:p>
                  </a:txBody>
                  <a:tcPr marL="28575" marR="28575" marT="28575" marB="2857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</a:tr>
              <a:tr h="2270125">
                <a:tc rowSpan="2"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Продуктивная деятельность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Обеспечить наличие форм представления результатов педагогической деятельности педагога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F4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Заполнение форм, представлений, результатов педагогической деятельности педагога совместно с администрацией ДОУ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8575" marR="28575" marT="28575" marB="2857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F4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- рейтинг деятельности     педагога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- методическая продукция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- отчеты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- самоанализы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- выписки из приказов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- справки 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8575" marR="28575" marT="28575" marB="2857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F4DA"/>
                    </a:solidFill>
                  </a:tcPr>
                </a:tc>
              </a:tr>
              <a:tr h="1619250">
                <a:tc vMerge="1"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FA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Оценка целей  и результатов педагогической деятельности педагога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8575" marR="28575" marT="28575" marB="2857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FA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- портфолио 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- сайт педагога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8575" marR="28575" marT="28575" marB="2857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FAED"/>
                    </a:solidFill>
                  </a:tcPr>
                </a:tc>
              </a:tr>
            </a:tbl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467544" y="260648"/>
            <a:ext cx="825283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ЭТАПЫ СОПРОВОЖДЕНИЯ АТТЕСТУЕМОГО</a:t>
            </a:r>
            <a:endParaRPr lang="ru-RU" sz="280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29411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899592" y="488370"/>
            <a:ext cx="7272808" cy="914400"/>
          </a:xfrm>
          <a:prstGeom prst="roundRect">
            <a:avLst/>
          </a:prstGeom>
          <a:solidFill>
            <a:srgbClr val="CC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 smtClean="0">
                <a:solidFill>
                  <a:srgbClr val="7030A0"/>
                </a:solidFill>
              </a:rPr>
              <a:t>портфолио, сайт педагога</a:t>
            </a:r>
            <a:endParaRPr lang="ru-RU" sz="4000" b="1" dirty="0">
              <a:solidFill>
                <a:srgbClr val="7030A0"/>
              </a:solidFill>
            </a:endParaRPr>
          </a:p>
        </p:txBody>
      </p:sp>
      <p:sp>
        <p:nvSpPr>
          <p:cNvPr id="3" name="Стрелка вниз 2"/>
          <p:cNvSpPr/>
          <p:nvPr/>
        </p:nvSpPr>
        <p:spPr>
          <a:xfrm>
            <a:off x="4197221" y="1407209"/>
            <a:ext cx="484632" cy="48920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1403648" y="1896413"/>
            <a:ext cx="6192688" cy="5244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Свидетельство о прохождении КПК</a:t>
            </a:r>
            <a:endParaRPr lang="ru-RU" b="1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1403648" y="2548752"/>
            <a:ext cx="6192688" cy="5244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Дипломы, грамоты </a:t>
            </a:r>
            <a:endParaRPr lang="ru-RU" b="1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1410249" y="3225627"/>
            <a:ext cx="6192688" cy="5244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Методические разработки, публикации, выступления </a:t>
            </a:r>
            <a:endParaRPr lang="ru-RU" b="1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1410249" y="3861048"/>
            <a:ext cx="6192688" cy="5244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Достижения воспитанников </a:t>
            </a:r>
            <a:endParaRPr lang="ru-RU" b="1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1396388" y="4509120"/>
            <a:ext cx="6192688" cy="5244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Творческая лаборатория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9737371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 txBox="1">
            <a:spLocks noChangeArrowheads="1"/>
          </p:cNvSpPr>
          <p:nvPr/>
        </p:nvSpPr>
        <p:spPr>
          <a:xfrm>
            <a:off x="428625" y="500063"/>
            <a:ext cx="8391525" cy="5951537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buFontTx/>
              <a:buNone/>
            </a:pPr>
            <a:r>
              <a:rPr lang="ru-RU" altLang="ru-RU" b="1" dirty="0" smtClean="0"/>
              <a:t>     </a:t>
            </a:r>
            <a:r>
              <a:rPr lang="ru-RU" altLang="ru-RU" b="1" dirty="0" smtClean="0">
                <a:solidFill>
                  <a:srgbClr val="800080"/>
                </a:solidFill>
              </a:rPr>
              <a:t>Показатели эффективности </a:t>
            </a:r>
          </a:p>
          <a:p>
            <a:pPr algn="ctr">
              <a:buFontTx/>
              <a:buNone/>
            </a:pPr>
            <a:r>
              <a:rPr lang="ru-RU" altLang="ru-RU" b="1" dirty="0" smtClean="0">
                <a:solidFill>
                  <a:srgbClr val="800080"/>
                </a:solidFill>
              </a:rPr>
              <a:t>     повышения квалификации </a:t>
            </a:r>
          </a:p>
          <a:p>
            <a:pPr>
              <a:buFontTx/>
              <a:buNone/>
            </a:pPr>
            <a:r>
              <a:rPr lang="ru-RU" altLang="ru-RU" sz="2400" b="1" dirty="0" smtClean="0">
                <a:solidFill>
                  <a:srgbClr val="002060"/>
                </a:solidFill>
              </a:rPr>
              <a:t>  -  </a:t>
            </a:r>
            <a:r>
              <a:rPr lang="ru-RU" altLang="ru-RU" sz="2800" b="1" dirty="0" smtClean="0">
                <a:solidFill>
                  <a:srgbClr val="002060"/>
                </a:solidFill>
              </a:rPr>
              <a:t>повышение качества профессиональной деятельности;</a:t>
            </a:r>
          </a:p>
          <a:p>
            <a:pPr>
              <a:buFontTx/>
              <a:buNone/>
            </a:pPr>
            <a:r>
              <a:rPr lang="ru-RU" altLang="ru-RU" sz="2800" b="1" dirty="0" smtClean="0">
                <a:solidFill>
                  <a:srgbClr val="002060"/>
                </a:solidFill>
              </a:rPr>
              <a:t>  - освоение теоретических основ;</a:t>
            </a:r>
          </a:p>
          <a:p>
            <a:pPr>
              <a:buFontTx/>
              <a:buNone/>
            </a:pPr>
            <a:r>
              <a:rPr lang="ru-RU" altLang="ru-RU" sz="2800" b="1" dirty="0" smtClean="0">
                <a:solidFill>
                  <a:srgbClr val="002060"/>
                </a:solidFill>
              </a:rPr>
              <a:t>  - активность в методической, познавательной, самообразовательной работе;</a:t>
            </a:r>
          </a:p>
          <a:p>
            <a:pPr>
              <a:buFontTx/>
              <a:buNone/>
            </a:pPr>
            <a:r>
              <a:rPr lang="ru-RU" altLang="ru-RU" sz="2800" b="1" dirty="0" smtClean="0">
                <a:solidFill>
                  <a:srgbClr val="002060"/>
                </a:solidFill>
              </a:rPr>
              <a:t> </a:t>
            </a:r>
            <a:r>
              <a:rPr lang="ru-RU" altLang="ru-RU" sz="2800" b="1" dirty="0">
                <a:solidFill>
                  <a:srgbClr val="002060"/>
                </a:solidFill>
              </a:rPr>
              <a:t> </a:t>
            </a:r>
            <a:r>
              <a:rPr lang="ru-RU" altLang="ru-RU" sz="2800" b="1" dirty="0" smtClean="0">
                <a:solidFill>
                  <a:srgbClr val="002060"/>
                </a:solidFill>
              </a:rPr>
              <a:t>- развитие творческих способностей педагогов;</a:t>
            </a:r>
          </a:p>
          <a:p>
            <a:pPr>
              <a:buFontTx/>
              <a:buNone/>
            </a:pPr>
            <a:r>
              <a:rPr lang="ru-RU" altLang="ru-RU" sz="2800" b="1" dirty="0" smtClean="0">
                <a:solidFill>
                  <a:srgbClr val="002060"/>
                </a:solidFill>
              </a:rPr>
              <a:t> </a:t>
            </a:r>
            <a:r>
              <a:rPr lang="ru-RU" altLang="ru-RU" sz="2800" b="1" dirty="0">
                <a:solidFill>
                  <a:srgbClr val="002060"/>
                </a:solidFill>
              </a:rPr>
              <a:t> </a:t>
            </a:r>
            <a:r>
              <a:rPr lang="ru-RU" altLang="ru-RU" sz="2800" b="1" dirty="0" smtClean="0">
                <a:solidFill>
                  <a:srgbClr val="002060"/>
                </a:solidFill>
              </a:rPr>
              <a:t>- изменения в мотивах </a:t>
            </a:r>
            <a:r>
              <a:rPr lang="ru-RU" altLang="ru-RU" sz="2800" b="1" dirty="0" smtClean="0">
                <a:solidFill>
                  <a:srgbClr val="002060"/>
                </a:solidFill>
              </a:rPr>
              <a:t>деятельности</a:t>
            </a:r>
            <a:endParaRPr lang="ru-RU" altLang="ru-RU" sz="2800" b="1" dirty="0" smtClean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29361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404664"/>
            <a:ext cx="8064896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altLang="ru-RU" sz="2800" b="1" dirty="0">
                <a:solidFill>
                  <a:srgbClr val="002060"/>
                </a:solidFill>
                <a:cs typeface="Times New Roman" pitchFamily="18" charset="0"/>
              </a:rPr>
              <a:t>Правильно организованное методическое сопровождение </a:t>
            </a:r>
            <a:endParaRPr lang="ru-RU" altLang="ru-RU" sz="2800" b="1" dirty="0" smtClean="0">
              <a:solidFill>
                <a:srgbClr val="002060"/>
              </a:solidFill>
              <a:cs typeface="Times New Roman" pitchFamily="18" charset="0"/>
            </a:endParaRPr>
          </a:p>
          <a:p>
            <a:pPr>
              <a:defRPr/>
            </a:pPr>
            <a:r>
              <a:rPr lang="ru-RU" altLang="ru-RU" sz="2800" b="1" dirty="0" smtClean="0">
                <a:solidFill>
                  <a:srgbClr val="002060"/>
                </a:solidFill>
                <a:cs typeface="Times New Roman" pitchFamily="18" charset="0"/>
              </a:rPr>
              <a:t>профессионального </a:t>
            </a:r>
            <a:r>
              <a:rPr lang="ru-RU" altLang="ru-RU" sz="2800" b="1" dirty="0">
                <a:solidFill>
                  <a:srgbClr val="002060"/>
                </a:solidFill>
                <a:cs typeface="Times New Roman" pitchFamily="18" charset="0"/>
              </a:rPr>
              <a:t>развития педагога </a:t>
            </a:r>
            <a:endParaRPr lang="ru-RU" altLang="ru-RU" sz="2800" b="1" dirty="0" smtClean="0">
              <a:solidFill>
                <a:srgbClr val="002060"/>
              </a:solidFill>
              <a:cs typeface="Times New Roman" pitchFamily="18" charset="0"/>
            </a:endParaRPr>
          </a:p>
          <a:p>
            <a:pPr>
              <a:defRPr/>
            </a:pPr>
            <a:r>
              <a:rPr lang="ru-RU" altLang="ru-RU" sz="2800" b="1" dirty="0" smtClean="0">
                <a:solidFill>
                  <a:srgbClr val="002060"/>
                </a:solidFill>
                <a:cs typeface="Times New Roman" pitchFamily="18" charset="0"/>
              </a:rPr>
              <a:t>обеспечивает </a:t>
            </a:r>
            <a:r>
              <a:rPr lang="ru-RU" altLang="ru-RU" sz="2800" b="1" dirty="0">
                <a:solidFill>
                  <a:srgbClr val="002060"/>
                </a:solidFill>
                <a:cs typeface="Times New Roman" pitchFamily="18" charset="0"/>
              </a:rPr>
              <a:t>непрерывный рост его профессиональной компетентности, способствует повышению качества </a:t>
            </a:r>
            <a:r>
              <a:rPr lang="ru-RU" altLang="ru-RU" sz="2800" b="1" dirty="0" smtClean="0">
                <a:solidFill>
                  <a:srgbClr val="002060"/>
                </a:solidFill>
                <a:cs typeface="Times New Roman" pitchFamily="18" charset="0"/>
              </a:rPr>
              <a:t>образования</a:t>
            </a:r>
            <a:endParaRPr lang="ru-RU" altLang="ru-RU" sz="2800" b="1" dirty="0">
              <a:solidFill>
                <a:srgbClr val="002060"/>
              </a:solidFill>
              <a:cs typeface="Times New Roman" pitchFamily="18" charset="0"/>
            </a:endParaRPr>
          </a:p>
        </p:txBody>
      </p:sp>
      <p:graphicFrame>
        <p:nvGraphicFramePr>
          <p:cNvPr id="4" name="Объект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3940279"/>
              </p:ext>
            </p:extLst>
          </p:nvPr>
        </p:nvGraphicFramePr>
        <p:xfrm>
          <a:off x="3110632" y="3479800"/>
          <a:ext cx="5731048" cy="27787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7253628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2"/>
          <p:cNvSpPr txBox="1">
            <a:spLocks/>
          </p:cNvSpPr>
          <p:nvPr/>
        </p:nvSpPr>
        <p:spPr>
          <a:xfrm>
            <a:off x="285750" y="571500"/>
            <a:ext cx="8534400" cy="58801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Tx/>
              <a:buNone/>
            </a:pPr>
            <a:r>
              <a:rPr lang="ru-RU" altLang="ru-RU" b="1" dirty="0" smtClean="0"/>
              <a:t>    </a:t>
            </a:r>
            <a:r>
              <a:rPr lang="ru-RU" altLang="ru-RU" b="1" dirty="0" smtClean="0">
                <a:solidFill>
                  <a:srgbClr val="7030A0"/>
                </a:solidFill>
              </a:rPr>
              <a:t>В ПЕРСПЕКТИВЕ:</a:t>
            </a:r>
          </a:p>
          <a:p>
            <a:pPr>
              <a:buNone/>
            </a:pPr>
            <a:endParaRPr lang="ru-RU" altLang="ru-RU" i="1" dirty="0" smtClean="0">
              <a:solidFill>
                <a:srgbClr val="7030A0"/>
              </a:solidFill>
            </a:endParaRPr>
          </a:p>
          <a:p>
            <a:pPr>
              <a:buNone/>
            </a:pPr>
            <a:r>
              <a:rPr lang="ru-RU" altLang="ru-RU" i="1" dirty="0">
                <a:solidFill>
                  <a:srgbClr val="7030A0"/>
                </a:solidFill>
              </a:rPr>
              <a:t> </a:t>
            </a:r>
            <a:r>
              <a:rPr lang="ru-RU" altLang="ru-RU" i="1" dirty="0" smtClean="0">
                <a:solidFill>
                  <a:srgbClr val="7030A0"/>
                </a:solidFill>
              </a:rPr>
              <a:t> </a:t>
            </a:r>
            <a:r>
              <a:rPr lang="ru-RU" altLang="ru-RU" b="1" dirty="0" smtClean="0">
                <a:solidFill>
                  <a:schemeClr val="tx2">
                    <a:lumMod val="75000"/>
                  </a:schemeClr>
                </a:solidFill>
              </a:rPr>
              <a:t>- повышение </a:t>
            </a:r>
            <a:r>
              <a:rPr lang="ru-RU" altLang="ru-RU" b="1" dirty="0">
                <a:solidFill>
                  <a:schemeClr val="tx2">
                    <a:lumMod val="75000"/>
                  </a:schemeClr>
                </a:solidFill>
              </a:rPr>
              <a:t>правовой, информационной и </a:t>
            </a:r>
            <a:r>
              <a:rPr lang="ru-RU" altLang="ru-RU" b="1" dirty="0" smtClean="0">
                <a:solidFill>
                  <a:schemeClr val="tx2">
                    <a:lumMod val="75000"/>
                  </a:schemeClr>
                </a:solidFill>
              </a:rPr>
              <a:t>  профессиональной </a:t>
            </a:r>
            <a:r>
              <a:rPr lang="ru-RU" altLang="ru-RU" b="1" dirty="0">
                <a:solidFill>
                  <a:schemeClr val="tx2">
                    <a:lumMod val="75000"/>
                  </a:schemeClr>
                </a:solidFill>
              </a:rPr>
              <a:t>компетентностей всех педагогов дошкольного </a:t>
            </a:r>
            <a:r>
              <a:rPr lang="ru-RU" altLang="ru-RU" b="1" dirty="0" smtClean="0">
                <a:solidFill>
                  <a:schemeClr val="tx2">
                    <a:lumMod val="75000"/>
                  </a:schemeClr>
                </a:solidFill>
              </a:rPr>
              <a:t>учреждения</a:t>
            </a:r>
          </a:p>
          <a:p>
            <a:pPr>
              <a:buNone/>
            </a:pPr>
            <a:r>
              <a:rPr lang="ru-RU" altLang="ru-RU" b="1" dirty="0" smtClean="0">
                <a:solidFill>
                  <a:schemeClr val="tx2">
                    <a:lumMod val="75000"/>
                  </a:schemeClr>
                </a:solidFill>
              </a:rPr>
              <a:t>  - </a:t>
            </a:r>
            <a:r>
              <a:rPr lang="ru-RU" altLang="ru-RU" b="1" dirty="0">
                <a:solidFill>
                  <a:schemeClr val="tx2">
                    <a:lumMod val="75000"/>
                  </a:schemeClr>
                </a:solidFill>
              </a:rPr>
              <a:t>увеличение  количества педагогов, имеющих  </a:t>
            </a:r>
            <a:r>
              <a:rPr lang="ru-RU" altLang="ru-RU" b="1" dirty="0" smtClean="0">
                <a:solidFill>
                  <a:schemeClr val="tx2">
                    <a:lumMod val="75000"/>
                  </a:schemeClr>
                </a:solidFill>
              </a:rPr>
              <a:t> высшую </a:t>
            </a:r>
            <a:r>
              <a:rPr lang="ru-RU" altLang="ru-RU" b="1" dirty="0">
                <a:solidFill>
                  <a:schemeClr val="tx2">
                    <a:lumMod val="75000"/>
                  </a:schemeClr>
                </a:solidFill>
              </a:rPr>
              <a:t>и первую </a:t>
            </a:r>
            <a:r>
              <a:rPr lang="ru-RU" altLang="ru-RU" b="1" dirty="0" smtClean="0">
                <a:solidFill>
                  <a:schemeClr val="tx2">
                    <a:lumMod val="75000"/>
                  </a:schemeClr>
                </a:solidFill>
              </a:rPr>
              <a:t>квалификационные категории</a:t>
            </a:r>
            <a:endParaRPr lang="ru-RU" altLang="ru-RU" b="1" dirty="0">
              <a:solidFill>
                <a:schemeClr val="tx2">
                  <a:lumMod val="75000"/>
                </a:schemeClr>
              </a:solidFill>
            </a:endParaRPr>
          </a:p>
          <a:p>
            <a:pPr>
              <a:buFontTx/>
              <a:buNone/>
            </a:pPr>
            <a:r>
              <a:rPr lang="ru-RU" altLang="ru-RU" sz="2400" b="1" i="1" dirty="0" smtClean="0">
                <a:solidFill>
                  <a:schemeClr val="tx2">
                    <a:lumMod val="75000"/>
                  </a:schemeClr>
                </a:solidFill>
              </a:rPr>
              <a:t>  </a:t>
            </a:r>
            <a:r>
              <a:rPr lang="ru-RU" altLang="ru-RU" b="1" i="1" dirty="0" smtClean="0">
                <a:solidFill>
                  <a:schemeClr val="tx2">
                    <a:lumMod val="75000"/>
                  </a:schemeClr>
                </a:solidFill>
              </a:rPr>
              <a:t>-  </a:t>
            </a:r>
            <a:r>
              <a:rPr lang="ru-RU" altLang="ru-RU" b="1" dirty="0" smtClean="0">
                <a:solidFill>
                  <a:schemeClr val="tx2">
                    <a:lumMod val="75000"/>
                  </a:schemeClr>
                </a:solidFill>
              </a:rPr>
              <a:t>добиться 100% прохождения аттестации</a:t>
            </a:r>
          </a:p>
          <a:p>
            <a:pPr>
              <a:buFontTx/>
              <a:buNone/>
            </a:pPr>
            <a:endParaRPr lang="ru-RU" altLang="ru-RU" sz="2400" i="1" dirty="0" smtClean="0">
              <a:solidFill>
                <a:srgbClr val="7030A0"/>
              </a:solidFill>
            </a:endParaRPr>
          </a:p>
          <a:p>
            <a:pPr>
              <a:buFontTx/>
              <a:buNone/>
            </a:pPr>
            <a:endParaRPr lang="ru-RU" altLang="ru-RU" sz="2400" i="1" dirty="0" smtClean="0">
              <a:solidFill>
                <a:srgbClr val="800080"/>
              </a:solidFill>
            </a:endParaRPr>
          </a:p>
          <a:p>
            <a:pPr>
              <a:buFontTx/>
              <a:buNone/>
            </a:pPr>
            <a:r>
              <a:rPr lang="ru-RU" altLang="ru-RU" sz="2400" i="1" dirty="0" smtClean="0">
                <a:solidFill>
                  <a:srgbClr val="7030A0"/>
                </a:solidFill>
              </a:rPr>
              <a:t>-</a:t>
            </a:r>
            <a:endParaRPr lang="ru-RU" altLang="ru-RU" dirty="0" smtClean="0"/>
          </a:p>
        </p:txBody>
      </p:sp>
    </p:spTree>
    <p:extLst>
      <p:ext uri="{BB962C8B-B14F-4D97-AF65-F5344CB8AC3E}">
        <p14:creationId xmlns:p14="http://schemas.microsoft.com/office/powerpoint/2010/main" val="29641220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581285" y="1213009"/>
            <a:ext cx="5933034" cy="415498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88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Спасибо </a:t>
            </a:r>
          </a:p>
          <a:p>
            <a:pPr algn="ctr"/>
            <a:r>
              <a:rPr lang="ru-RU" sz="8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За </a:t>
            </a:r>
          </a:p>
          <a:p>
            <a:pPr algn="ctr"/>
            <a:r>
              <a:rPr lang="ru-RU" sz="88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внимание</a:t>
            </a:r>
            <a:endParaRPr lang="ru-RU" sz="88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4513053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907704" y="476672"/>
            <a:ext cx="6984348" cy="39703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solidFill>
                  <a:srgbClr val="002060"/>
                </a:solidFill>
              </a:rPr>
              <a:t>АТТЕСТАЦИЯ – определение  </a:t>
            </a:r>
          </a:p>
          <a:p>
            <a:r>
              <a:rPr lang="ru-RU" sz="3600" b="1" dirty="0" smtClean="0">
                <a:solidFill>
                  <a:srgbClr val="002060"/>
                </a:solidFill>
              </a:rPr>
              <a:t>соответствия  уровня </a:t>
            </a:r>
          </a:p>
          <a:p>
            <a:r>
              <a:rPr lang="ru-RU" sz="3600" b="1" dirty="0" smtClean="0">
                <a:solidFill>
                  <a:srgbClr val="002060"/>
                </a:solidFill>
              </a:rPr>
              <a:t>профессиональной компетенции </a:t>
            </a:r>
          </a:p>
          <a:p>
            <a:r>
              <a:rPr lang="ru-RU" sz="3600" b="1" dirty="0" smtClean="0">
                <a:solidFill>
                  <a:srgbClr val="002060"/>
                </a:solidFill>
              </a:rPr>
              <a:t>педагогических  работников </a:t>
            </a:r>
          </a:p>
          <a:p>
            <a:r>
              <a:rPr lang="ru-RU" sz="3600" b="1" dirty="0" smtClean="0">
                <a:solidFill>
                  <a:srgbClr val="002060"/>
                </a:solidFill>
              </a:rPr>
              <a:t>требованиям к квалификации </a:t>
            </a:r>
          </a:p>
          <a:p>
            <a:r>
              <a:rPr lang="ru-RU" sz="3600" b="1" dirty="0" smtClean="0">
                <a:solidFill>
                  <a:srgbClr val="002060"/>
                </a:solidFill>
              </a:rPr>
              <a:t>при присвоении им  </a:t>
            </a:r>
          </a:p>
          <a:p>
            <a:r>
              <a:rPr lang="ru-RU" sz="3600" b="1" dirty="0" smtClean="0">
                <a:solidFill>
                  <a:srgbClr val="002060"/>
                </a:solidFill>
              </a:rPr>
              <a:t>квалификационных категорий.</a:t>
            </a:r>
            <a:endParaRPr lang="ru-RU" sz="36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36647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83568" y="980728"/>
            <a:ext cx="806489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002060"/>
                </a:solidFill>
              </a:rPr>
              <a:t>ЦЕЛЬ АТТЕСТАЦИИ – </a:t>
            </a:r>
          </a:p>
          <a:p>
            <a:r>
              <a:rPr lang="ru-RU" sz="3600" b="1" dirty="0">
                <a:solidFill>
                  <a:srgbClr val="002060"/>
                </a:solidFill>
              </a:rPr>
              <a:t>с</a:t>
            </a:r>
            <a:r>
              <a:rPr lang="ru-RU" sz="3600" b="1" dirty="0" smtClean="0">
                <a:solidFill>
                  <a:srgbClr val="002060"/>
                </a:solidFill>
              </a:rPr>
              <a:t>тимулирование </a:t>
            </a:r>
            <a:r>
              <a:rPr lang="ru-RU" sz="3600" b="1" dirty="0" smtClean="0">
                <a:solidFill>
                  <a:srgbClr val="002060"/>
                </a:solidFill>
              </a:rPr>
              <a:t>роста квалификации, </a:t>
            </a:r>
          </a:p>
          <a:p>
            <a:r>
              <a:rPr lang="ru-RU" sz="3600" b="1" dirty="0" smtClean="0">
                <a:solidFill>
                  <a:srgbClr val="002060"/>
                </a:solidFill>
              </a:rPr>
              <a:t>профессионализма и продуктивности </a:t>
            </a:r>
          </a:p>
          <a:p>
            <a:r>
              <a:rPr lang="ru-RU" sz="3600" b="1" dirty="0" smtClean="0">
                <a:solidFill>
                  <a:srgbClr val="002060"/>
                </a:solidFill>
              </a:rPr>
              <a:t>(результативности) педагогического труда, </a:t>
            </a:r>
            <a:r>
              <a:rPr lang="ru-RU" sz="3600" b="1" dirty="0" smtClean="0">
                <a:solidFill>
                  <a:srgbClr val="002060"/>
                </a:solidFill>
              </a:rPr>
              <a:t>развитие </a:t>
            </a:r>
            <a:r>
              <a:rPr lang="ru-RU" sz="3600" b="1" dirty="0" smtClean="0">
                <a:solidFill>
                  <a:srgbClr val="002060"/>
                </a:solidFill>
              </a:rPr>
              <a:t>творческой инициативы </a:t>
            </a:r>
            <a:r>
              <a:rPr lang="ru-RU" sz="3600" b="1" dirty="0" smtClean="0">
                <a:solidFill>
                  <a:srgbClr val="002060"/>
                </a:solidFill>
              </a:rPr>
              <a:t>как </a:t>
            </a:r>
            <a:r>
              <a:rPr lang="ru-RU" sz="3600" b="1" dirty="0" smtClean="0">
                <a:solidFill>
                  <a:srgbClr val="002060"/>
                </a:solidFill>
              </a:rPr>
              <a:t>условий, </a:t>
            </a:r>
            <a:r>
              <a:rPr lang="ru-RU" sz="3600" b="1" dirty="0" smtClean="0">
                <a:solidFill>
                  <a:srgbClr val="002060"/>
                </a:solidFill>
              </a:rPr>
              <a:t>способствующих </a:t>
            </a:r>
            <a:r>
              <a:rPr lang="ru-RU" sz="3600" b="1" dirty="0" smtClean="0">
                <a:solidFill>
                  <a:srgbClr val="002060"/>
                </a:solidFill>
              </a:rPr>
              <a:t>развитию</a:t>
            </a:r>
          </a:p>
          <a:p>
            <a:r>
              <a:rPr lang="ru-RU" sz="3600" b="1" dirty="0">
                <a:solidFill>
                  <a:srgbClr val="002060"/>
                </a:solidFill>
              </a:rPr>
              <a:t>к</a:t>
            </a:r>
            <a:r>
              <a:rPr lang="ru-RU" sz="3600" b="1" dirty="0" smtClean="0">
                <a:solidFill>
                  <a:srgbClr val="002060"/>
                </a:solidFill>
              </a:rPr>
              <a:t>ачества </a:t>
            </a:r>
            <a:r>
              <a:rPr lang="ru-RU" sz="3600" b="1" dirty="0" smtClean="0">
                <a:solidFill>
                  <a:srgbClr val="002060"/>
                </a:solidFill>
              </a:rPr>
              <a:t>образования</a:t>
            </a:r>
            <a:endParaRPr lang="ru-RU" sz="36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28976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3528" y="476671"/>
            <a:ext cx="8568951" cy="72943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7030A0"/>
                </a:solidFill>
              </a:rPr>
              <a:t>ОСНОВНЫЕ ЗАДАЧИ АТТЕСТАЦИИ</a:t>
            </a:r>
          </a:p>
          <a:p>
            <a:pPr marL="571500" indent="-571500">
              <a:buFontTx/>
              <a:buChar char="-"/>
            </a:pPr>
            <a:r>
              <a:rPr lang="ru-RU" sz="3600" b="1" dirty="0" smtClean="0">
                <a:solidFill>
                  <a:srgbClr val="002060"/>
                </a:solidFill>
              </a:rPr>
              <a:t>стимулирование  целенаправленного, непрерывного повышения уровня профессиональной компетенции педагогических работников</a:t>
            </a:r>
          </a:p>
          <a:p>
            <a:pPr marL="571500" indent="-571500">
              <a:buFontTx/>
              <a:buChar char="-"/>
            </a:pPr>
            <a:r>
              <a:rPr lang="ru-RU" sz="3600" b="1" dirty="0" smtClean="0">
                <a:solidFill>
                  <a:srgbClr val="002060"/>
                </a:solidFill>
              </a:rPr>
              <a:t>повышение эффективности  и качества педагогического труда</a:t>
            </a:r>
          </a:p>
          <a:p>
            <a:pPr marL="571500" indent="-571500">
              <a:buFontTx/>
              <a:buChar char="-"/>
            </a:pPr>
            <a:r>
              <a:rPr lang="ru-RU" sz="3600" b="1" dirty="0" smtClean="0">
                <a:solidFill>
                  <a:srgbClr val="002060"/>
                </a:solidFill>
              </a:rPr>
              <a:t>выявление перспектив использования потенциальных возможностей педагогических работников</a:t>
            </a:r>
          </a:p>
          <a:p>
            <a:pPr algn="ctr"/>
            <a:r>
              <a:rPr lang="ru-RU" sz="3600" b="1" dirty="0" smtClean="0"/>
              <a:t> </a:t>
            </a:r>
          </a:p>
          <a:p>
            <a:pPr algn="ctr"/>
            <a:endParaRPr lang="ru-RU" sz="3600" b="1" dirty="0"/>
          </a:p>
          <a:p>
            <a:pPr algn="ctr"/>
            <a:endParaRPr lang="ru-RU" sz="3600" b="1" dirty="0" smtClean="0"/>
          </a:p>
        </p:txBody>
      </p:sp>
    </p:spTree>
    <p:extLst>
      <p:ext uri="{BB962C8B-B14F-4D97-AF65-F5344CB8AC3E}">
        <p14:creationId xmlns:p14="http://schemas.microsoft.com/office/powerpoint/2010/main" val="37932104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3528" y="476671"/>
            <a:ext cx="8568951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7030A0"/>
                </a:solidFill>
              </a:rPr>
              <a:t>ОСНОВНАЯ ЗАДАЧА </a:t>
            </a:r>
          </a:p>
          <a:p>
            <a:pPr algn="ctr"/>
            <a:r>
              <a:rPr lang="ru-RU" sz="3600" b="1" dirty="0" smtClean="0">
                <a:solidFill>
                  <a:srgbClr val="7030A0"/>
                </a:solidFill>
              </a:rPr>
              <a:t>МЕЖАТТЕСТАЦИОННОГО ПЕРИОДА</a:t>
            </a:r>
          </a:p>
          <a:p>
            <a:pPr algn="ctr"/>
            <a:r>
              <a:rPr lang="ru-RU" sz="3600" b="1" u="sng" dirty="0" smtClean="0">
                <a:solidFill>
                  <a:srgbClr val="002060"/>
                </a:solidFill>
              </a:rPr>
              <a:t>организация научно-методического сопровождения и поддержка педагога </a:t>
            </a:r>
          </a:p>
          <a:p>
            <a:pPr algn="ctr"/>
            <a:r>
              <a:rPr lang="ru-RU" sz="3600" b="1" dirty="0" smtClean="0">
                <a:solidFill>
                  <a:srgbClr val="002060"/>
                </a:solidFill>
              </a:rPr>
              <a:t>в повышении уровня его профессиональной компетенции, разработке и продвижении по индивидуальной траектории профессионального развития</a:t>
            </a:r>
          </a:p>
          <a:p>
            <a:pPr algn="ctr"/>
            <a:endParaRPr lang="ru-RU" sz="3600" b="1" dirty="0"/>
          </a:p>
          <a:p>
            <a:pPr algn="ctr"/>
            <a:endParaRPr lang="ru-RU" sz="3600" b="1" dirty="0" smtClean="0"/>
          </a:p>
        </p:txBody>
      </p:sp>
    </p:spTree>
    <p:extLst>
      <p:ext uri="{BB962C8B-B14F-4D97-AF65-F5344CB8AC3E}">
        <p14:creationId xmlns:p14="http://schemas.microsoft.com/office/powerpoint/2010/main" val="37420129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7036336"/>
              </p:ext>
            </p:extLst>
          </p:nvPr>
        </p:nvGraphicFramePr>
        <p:xfrm>
          <a:off x="683568" y="1196752"/>
          <a:ext cx="7488834" cy="472712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65169"/>
                <a:gridCol w="1521169"/>
                <a:gridCol w="1316200"/>
                <a:gridCol w="645535"/>
                <a:gridCol w="668309"/>
                <a:gridCol w="668309"/>
                <a:gridCol w="668309"/>
                <a:gridCol w="668309"/>
                <a:gridCol w="667525"/>
              </a:tblGrid>
              <a:tr h="116054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dirty="0">
                          <a:effectLst/>
                        </a:rPr>
                        <a:t> </a:t>
                      </a:r>
                      <a:endParaRPr lang="ru-RU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ФИО педагога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должность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КПК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 anchor="ctr"/>
                </a:tc>
                <a:tc grid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АТТЕСТАЦИЯ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1605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2017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2018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2019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2020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2021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</a:tr>
              <a:tr h="35137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1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Максимова Светлана Валерьевна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Старший воспитатель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2018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А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</a:tr>
              <a:tr h="35137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2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Назипова Наталия Анатольевна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Учитель-логопед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2018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А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</a:tr>
              <a:tr h="35137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3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Зиннатова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Аниса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Тимергалиевна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Воспитатель по обучению детей тат.яз.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2019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А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</a:tr>
              <a:tr h="35137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4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Хасанова Валида Габбазовна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Музыкальный руководитель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2018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dirty="0" err="1" smtClean="0">
                          <a:effectLst/>
                        </a:rPr>
                        <a:t>А</a:t>
                      </a:r>
                      <a:r>
                        <a:rPr lang="ru-RU" sz="700" baseline="-25000" dirty="0" err="1" smtClean="0">
                          <a:effectLst/>
                        </a:rPr>
                        <a:t>сзд</a:t>
                      </a:r>
                      <a:r>
                        <a:rPr lang="ru-RU" sz="700" baseline="-25000" dirty="0" smtClean="0">
                          <a:effectLst/>
                        </a:rPr>
                        <a:t>(01.09)</a:t>
                      </a:r>
                      <a:endParaRPr lang="ru-RU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baseline="-25000">
                          <a:effectLst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</a:tr>
              <a:tr h="35137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5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Перцева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Елена Евгеньевна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Воспитатель 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2018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А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</a:tr>
              <a:tr h="2319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6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Тюменева Руфия Борисовна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Воспитатель 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2019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</a:tr>
              <a:tr h="35137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7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Губайдуллина Ильфия Ильясовна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Воспитатель 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2020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</a:tr>
              <a:tr h="35137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8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Нигматзянова Лилия Гильмутдиновна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Воспитатель 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2018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А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</a:tr>
              <a:tr h="35137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9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Сергеева Татьяна Юрьевна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Воспитатель 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2020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dirty="0" err="1" smtClean="0">
                          <a:effectLst/>
                        </a:rPr>
                        <a:t>А</a:t>
                      </a:r>
                      <a:r>
                        <a:rPr lang="ru-RU" sz="700" baseline="-25000" dirty="0" err="1" smtClean="0">
                          <a:effectLst/>
                        </a:rPr>
                        <a:t>сзд</a:t>
                      </a:r>
                      <a:r>
                        <a:rPr lang="ru-RU" sz="700" baseline="-25000" dirty="0" smtClean="0">
                          <a:effectLst/>
                        </a:rPr>
                        <a:t>(01.09)</a:t>
                      </a:r>
                      <a:endParaRPr lang="ru-RU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baseline="-25000">
                          <a:effectLst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</a:tr>
              <a:tr h="35137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10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Камалетдинова Гульнара Рашидовна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Воспитатель 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2020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А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</a:tr>
              <a:tr h="35137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11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Парфилова Ольга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Петровна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Воспитатель 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2020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А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</a:tr>
              <a:tr h="35137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12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Домнина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Люция Ильгизовна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Воспитатель 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2020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А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</a:tr>
              <a:tr h="35137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13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Семенова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Варвара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Вячеславовна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Воспитатель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2019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dirty="0" err="1" smtClean="0">
                          <a:effectLst/>
                        </a:rPr>
                        <a:t>А</a:t>
                      </a:r>
                      <a:r>
                        <a:rPr lang="ru-RU" sz="700" baseline="-25000" dirty="0" err="1" smtClean="0">
                          <a:effectLst/>
                        </a:rPr>
                        <a:t>сзд</a:t>
                      </a:r>
                      <a:r>
                        <a:rPr lang="ru-RU" sz="700" baseline="-25000" dirty="0" smtClean="0">
                          <a:effectLst/>
                        </a:rPr>
                        <a:t>(19.09)</a:t>
                      </a:r>
                      <a:endParaRPr lang="ru-RU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dirty="0">
                          <a:effectLst/>
                        </a:rPr>
                        <a:t> </a:t>
                      </a:r>
                      <a:endParaRPr lang="ru-RU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107504" y="476672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ПЕРСПЕКТИВНЫЙ ПЛАН АТТЕСТАЦИИ ПЕДАГОГИЧЕСКИХ РАБОТНИКОВ</a:t>
            </a:r>
            <a:endParaRPr kumimoji="0" lang="ru-RU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МАДОУ </a:t>
            </a: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«</a:t>
            </a: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Детский сад № 147 комбинированного вида</a:t>
            </a:r>
            <a:endParaRPr kumimoji="0" lang="ru-RU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 татарским языком обучения и воспитания</a:t>
            </a: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»</a:t>
            </a: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ru-RU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Кировского района г. Казани</a:t>
            </a:r>
            <a:endParaRPr kumimoji="0" lang="ru-RU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(2 здание)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11297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8989" y="605764"/>
            <a:ext cx="4824536" cy="5672667"/>
          </a:xfrm>
          <a:prstGeom prst="rect">
            <a:avLst/>
          </a:prstGeom>
        </p:spPr>
      </p:pic>
      <p:sp>
        <p:nvSpPr>
          <p:cNvPr id="3" name="Стрелка вправо 2"/>
          <p:cNvSpPr/>
          <p:nvPr/>
        </p:nvSpPr>
        <p:spPr>
          <a:xfrm flipH="1">
            <a:off x="5070620" y="3140968"/>
            <a:ext cx="3749851" cy="1092616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b="1" dirty="0" smtClean="0">
                <a:solidFill>
                  <a:srgbClr val="002060"/>
                </a:solidFill>
              </a:rPr>
              <a:t>    развивающая деятельность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23528" y="310793"/>
            <a:ext cx="857984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ЭТАПЫ МЕТОДИЧЕСКОГО СОПРОВОЖДЕНИЯ</a:t>
            </a:r>
            <a:endParaRPr lang="ru-RU" sz="28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Стрелка вправо 7"/>
          <p:cNvSpPr/>
          <p:nvPr/>
        </p:nvSpPr>
        <p:spPr>
          <a:xfrm flipH="1">
            <a:off x="5076055" y="1340768"/>
            <a:ext cx="3744416" cy="1092616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 smtClean="0">
                <a:solidFill>
                  <a:srgbClr val="002060"/>
                </a:solidFill>
              </a:rPr>
              <a:t>   </a:t>
            </a:r>
            <a:r>
              <a:rPr lang="ru-RU" b="1" dirty="0" smtClean="0">
                <a:solidFill>
                  <a:srgbClr val="002060"/>
                </a:solidFill>
              </a:rPr>
              <a:t> продуктивная </a:t>
            </a:r>
            <a:r>
              <a:rPr lang="ru-RU" b="1" dirty="0" smtClean="0">
                <a:solidFill>
                  <a:srgbClr val="002060"/>
                </a:solidFill>
              </a:rPr>
              <a:t>деятельность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9" name="Стрелка вправо 8"/>
          <p:cNvSpPr/>
          <p:nvPr/>
        </p:nvSpPr>
        <p:spPr>
          <a:xfrm flipH="1">
            <a:off x="5173686" y="4784656"/>
            <a:ext cx="3729690" cy="1092616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 smtClean="0">
                <a:solidFill>
                  <a:srgbClr val="002060"/>
                </a:solidFill>
              </a:rPr>
              <a:t>   </a:t>
            </a:r>
            <a:r>
              <a:rPr lang="ru-RU" b="1" dirty="0" smtClean="0">
                <a:solidFill>
                  <a:srgbClr val="002060"/>
                </a:solidFill>
              </a:rPr>
              <a:t> диагностическая </a:t>
            </a:r>
            <a:r>
              <a:rPr lang="ru-RU" b="1" dirty="0" smtClean="0">
                <a:solidFill>
                  <a:srgbClr val="002060"/>
                </a:solidFill>
              </a:rPr>
              <a:t>деятельность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5" name="Выгнутая вправо стрелка 4"/>
          <p:cNvSpPr/>
          <p:nvPr/>
        </p:nvSpPr>
        <p:spPr>
          <a:xfrm flipV="1">
            <a:off x="3779912" y="4531570"/>
            <a:ext cx="432048" cy="1049812"/>
          </a:xfrm>
          <a:prstGeom prst="curvedLeftArrow">
            <a:avLst/>
          </a:prstGeom>
          <a:solidFill>
            <a:srgbClr val="0099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0" name="Выгнутая вправо стрелка 9"/>
          <p:cNvSpPr/>
          <p:nvPr/>
        </p:nvSpPr>
        <p:spPr>
          <a:xfrm flipH="1" flipV="1">
            <a:off x="167885" y="2515738"/>
            <a:ext cx="697200" cy="1852720"/>
          </a:xfrm>
          <a:prstGeom prst="curvedLeftArrow">
            <a:avLst/>
          </a:prstGeom>
          <a:solidFill>
            <a:srgbClr val="96969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1" name="Выгнутая вправо стрелка 10"/>
          <p:cNvSpPr/>
          <p:nvPr/>
        </p:nvSpPr>
        <p:spPr>
          <a:xfrm flipV="1">
            <a:off x="4060563" y="1268760"/>
            <a:ext cx="439429" cy="1236632"/>
          </a:xfrm>
          <a:prstGeom prst="curvedLeftArrow">
            <a:avLst/>
          </a:prstGeom>
          <a:solidFill>
            <a:srgbClr val="FF66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18142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одержимое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7484652"/>
              </p:ext>
            </p:extLst>
          </p:nvPr>
        </p:nvGraphicFramePr>
        <p:xfrm>
          <a:off x="490228" y="721335"/>
          <a:ext cx="8345692" cy="5095377"/>
        </p:xfrm>
        <a:graphic>
          <a:graphicData uri="http://schemas.openxmlformats.org/drawingml/2006/table">
            <a:tbl>
              <a:tblPr/>
              <a:tblGrid>
                <a:gridCol w="2137556"/>
                <a:gridCol w="1839046"/>
                <a:gridCol w="1973525"/>
                <a:gridCol w="2395565"/>
              </a:tblGrid>
              <a:tr h="688080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Этапы </a:t>
                      </a:r>
                    </a:p>
                  </a:txBody>
                  <a:tcPr marL="28575" marR="28575" marT="28572" marB="2857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Цель </a:t>
                      </a:r>
                    </a:p>
                  </a:txBody>
                  <a:tcPr marL="28575" marR="28575" marT="28572" marB="2857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Задачи </a:t>
                      </a:r>
                    </a:p>
                  </a:txBody>
                  <a:tcPr marL="28575" marR="28575" marT="28572" marB="2857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Формы и методы работы</a:t>
                      </a:r>
                    </a:p>
                  </a:txBody>
                  <a:tcPr marL="28575" marR="28575" marT="28572" marB="2857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</a:tr>
              <a:tr h="1126236">
                <a:tc rowSpan="3"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Диагностическая деятельность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FF"/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Всестороннее изучение личности и деятельности воспитателя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F4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Изучение                  теоретических знаний воспитателя</a:t>
                      </a:r>
                    </a:p>
                  </a:txBody>
                  <a:tcPr marL="28575" marR="28575" marT="28572" marB="285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- </a:t>
                      </a: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опрос</a:t>
                      </a:r>
                      <a:b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- </a:t>
                      </a: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анкетирование. </a:t>
                      </a:r>
                      <a:b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- </a:t>
                      </a: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самоанализ педагогических знаний</a:t>
                      </a:r>
                    </a:p>
                  </a:txBody>
                  <a:tcPr marL="28575" marR="28575" marT="28572" marB="285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</a:tr>
              <a:tr h="1511328">
                <a:tc vMerge="1"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FAED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FA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Изучение специальных умений и навыков воспитателя</a:t>
                      </a:r>
                    </a:p>
                  </a:txBody>
                  <a:tcPr marL="28575" marR="28575" marT="28572" marB="285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- </a:t>
                      </a: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наблюдение. </a:t>
                      </a:r>
                      <a:b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- </a:t>
                      </a: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интервью с педагогом.</a:t>
                      </a:r>
                      <a:b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- </a:t>
                      </a: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посещение и анализ </a:t>
                      </a: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деятельности </a:t>
                      </a: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педагога с воспитанниками </a:t>
                      </a:r>
                    </a:p>
                  </a:txBody>
                  <a:tcPr marL="28575" marR="28575" marT="28572" marB="285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</a:tr>
              <a:tr h="167247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Изучение личностных особенностей и профессионально значимых качеств воспитателя</a:t>
                      </a:r>
                    </a:p>
                  </a:txBody>
                  <a:tcPr marL="28575" marR="28575" marT="28572" marB="285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- </a:t>
                      </a: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тестирование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- </a:t>
                      </a: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анкетирование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- опрос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8575" marR="28575" marT="28572" marB="285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</a:tr>
            </a:tbl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467544" y="260648"/>
            <a:ext cx="825283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ЭТАПЫ СОПРОВОЖДЕНИЯ АТТЕСТУЕМОГО</a:t>
            </a:r>
            <a:endParaRPr lang="ru-RU" sz="280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98631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одержимое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97726230"/>
              </p:ext>
            </p:extLst>
          </p:nvPr>
        </p:nvGraphicFramePr>
        <p:xfrm>
          <a:off x="236274" y="783868"/>
          <a:ext cx="8715375" cy="5332259"/>
        </p:xfrm>
        <a:graphic>
          <a:graphicData uri="http://schemas.openxmlformats.org/drawingml/2006/table">
            <a:tbl>
              <a:tblPr/>
              <a:tblGrid>
                <a:gridCol w="1887454"/>
                <a:gridCol w="2041609"/>
                <a:gridCol w="2071687"/>
                <a:gridCol w="2714625"/>
              </a:tblGrid>
              <a:tr h="432048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4116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Этапы </a:t>
                      </a:r>
                    </a:p>
                  </a:txBody>
                  <a:tcPr marL="28575" marR="28575" marT="28575" marB="2857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4116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Цель </a:t>
                      </a:r>
                    </a:p>
                  </a:txBody>
                  <a:tcPr marL="28575" marR="28575" marT="28575" marB="2857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4116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Задачи </a:t>
                      </a:r>
                    </a:p>
                  </a:txBody>
                  <a:tcPr marL="28575" marR="28575" marT="28575" marB="2857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4116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Формы и методы работы</a:t>
                      </a:r>
                    </a:p>
                  </a:txBody>
                  <a:tcPr marL="28575" marR="28575" marT="28575" marB="2857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</a:tr>
              <a:tr h="1916981">
                <a:tc rowSpan="2"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Развивающая деятельность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Обеспечить профессиональный рост и совершенствование мастерства воспитателя по всем показателям его деятельности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F4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Расширение психолого-педагогических, методологических знаний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8575" marR="28575" marT="28575" marB="2857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F4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- самообразование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8575" marR="28575" marT="28575" marB="2857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F4DA"/>
                    </a:solidFill>
                  </a:tcPr>
                </a:tc>
              </a:tr>
              <a:tr h="2763539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FAED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F4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Повышение профессионального мастерства и психологической компетентности педагога 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8575" marR="28575" marT="28575" marB="2857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FA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- информирование педагога о возможностях его профессионального роста. </a:t>
                      </a:r>
                      <a:b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курсы повышения квалификации.</a:t>
                      </a:r>
                      <a:b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- посещение методических объединений района, города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презентации педагогического опыта</a:t>
                      </a:r>
                      <a:b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- профессиональные конкурсы различного уровня </a:t>
                      </a:r>
                      <a:b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8575" marR="28575" marT="28575" marB="2857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FAED"/>
                    </a:solidFill>
                  </a:tcPr>
                </a:tc>
              </a:tr>
            </a:tbl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467544" y="260648"/>
            <a:ext cx="825283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ЭТАПЫ СОПРОВОЖДЕНИЯ АТТЕСТУЕМОГО</a:t>
            </a:r>
            <a:endParaRPr lang="ru-RU" sz="280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62979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915</TotalTime>
  <Words>909</Words>
  <Application>Microsoft Office PowerPoint</Application>
  <PresentationFormat>Экран (4:3)</PresentationFormat>
  <Paragraphs>290</Paragraphs>
  <Slides>16</Slides>
  <Notes>16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ds33</dc:creator>
  <cp:lastModifiedBy>Serg</cp:lastModifiedBy>
  <cp:revision>46</cp:revision>
  <cp:lastPrinted>2017-10-25T19:37:34Z</cp:lastPrinted>
  <dcterms:created xsi:type="dcterms:W3CDTF">2017-10-10T10:10:41Z</dcterms:created>
  <dcterms:modified xsi:type="dcterms:W3CDTF">2017-10-25T21:18:28Z</dcterms:modified>
</cp:coreProperties>
</file>